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</p:embeddedFont>
    <p:embeddedFont>
      <p:font typeface="Roboto Slab" panose="020B0604020202020204" charset="0"/>
      <p:regular r:id="rId19"/>
    </p:embeddedFont>
  </p:embeddedFontLst>
  <p:defaultTextStyle>
    <a:defPPr>
      <a:defRPr lang="en-A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87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Comparative Evaluation of Tabu Search and Genetic Algorithm for the Travelling Salesman Problem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9942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Jahid Hasan Shamim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73286"/>
            <a:ext cx="8253293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Conclusions &amp; Recommendations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615" y="1641753"/>
            <a:ext cx="6481286" cy="2472452"/>
          </a:xfrm>
          <a:prstGeom prst="roundRect">
            <a:avLst>
              <a:gd name="adj" fmla="val 1265"/>
            </a:avLst>
          </a:prstGeom>
          <a:solidFill>
            <a:srgbClr val="66A8EE"/>
          </a:solidFill>
          <a:ln/>
        </p:spPr>
      </p:sp>
      <p:sp>
        <p:nvSpPr>
          <p:cNvPr id="4" name="Text 2"/>
          <p:cNvSpPr/>
          <p:nvPr/>
        </p:nvSpPr>
        <p:spPr>
          <a:xfrm>
            <a:off x="938093" y="1850231"/>
            <a:ext cx="277915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Tabu Search Strengths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38093" y="230100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solution quality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38093" y="270736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robustness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38093" y="311372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Statistically significant advantage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38093" y="357223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Trade-off:</a:t>
            </a: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 computational cost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380" y="1641753"/>
            <a:ext cx="6481405" cy="2472452"/>
          </a:xfrm>
          <a:prstGeom prst="roundRect">
            <a:avLst>
              <a:gd name="adj" fmla="val 1265"/>
            </a:avLst>
          </a:prstGeom>
          <a:solidFill>
            <a:srgbClr val="66A8EE"/>
          </a:solidFill>
          <a:ln/>
        </p:spPr>
      </p:sp>
      <p:sp>
        <p:nvSpPr>
          <p:cNvPr id="10" name="Text 8"/>
          <p:cNvSpPr/>
          <p:nvPr/>
        </p:nvSpPr>
        <p:spPr>
          <a:xfrm>
            <a:off x="7627858" y="1850231"/>
            <a:ext cx="351782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Genetic Algorithm Strengths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627858" y="230100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execution (19× faster)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7858" y="270736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Predictable runtime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27858" y="311372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for time-critical applications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7858" y="357223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Trade-off:</a:t>
            </a: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Lower solution quality &amp; higher variance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" y="4348639"/>
            <a:ext cx="4390311" cy="833914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38093" y="5391031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Systems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938093" y="5841802"/>
            <a:ext cx="397335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</a:t>
            </a: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speed-critical applications</a:t>
            </a:r>
            <a:endParaRPr lang="en-US" sz="16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926" y="4348639"/>
            <a:ext cx="4390430" cy="833914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328404" y="5391031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Offline Planning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5328404" y="5841802"/>
            <a:ext cx="3973473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</a:t>
            </a: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optimal solution quality</a:t>
            </a:r>
            <a:endParaRPr lang="en-US" sz="160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355" y="4348639"/>
            <a:ext cx="4390430" cy="833914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718834" y="5391031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Dynamic Systems</a:t>
            </a:r>
            <a:endParaRPr lang="en-US" sz="2050" dirty="0"/>
          </a:p>
        </p:txBody>
      </p:sp>
      <p:sp>
        <p:nvSpPr>
          <p:cNvPr id="23" name="Text 18"/>
          <p:cNvSpPr/>
          <p:nvPr/>
        </p:nvSpPr>
        <p:spPr>
          <a:xfrm>
            <a:off x="9718834" y="5841802"/>
            <a:ext cx="3973473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</a:t>
            </a: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multi-objective scenarios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729615" y="7055854"/>
            <a:ext cx="13171170" cy="33576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729615" y="7323773"/>
            <a:ext cx="131711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Ethical Compliance: Fully synthetic dataset, GDPR compliant, open-source software only, academic use of AI tools.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4815"/>
            <a:ext cx="9094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Travelling Salesman Problem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7222"/>
            <a:ext cx="4196358" cy="3098602"/>
          </a:xfrm>
          <a:prstGeom prst="roundRect">
            <a:avLst>
              <a:gd name="adj" fmla="val 1098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764036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2951083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671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16171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 the shortest tour visiting each city exactly once and returning to the start.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537222"/>
            <a:ext cx="4196358" cy="3098602"/>
          </a:xfrm>
          <a:prstGeom prst="roundRect">
            <a:avLst>
              <a:gd name="adj" fmla="val 1098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2764036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42" y="2951083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3671292"/>
            <a:ext cx="3068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NP-Hard Classification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416171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Exact solutions scale exponentially, making them infeasible for larger instances (Garey &amp; Johnson, 1979).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537222"/>
            <a:ext cx="4196358" cy="3098602"/>
          </a:xfrm>
          <a:prstGeom prst="roundRect">
            <a:avLst>
              <a:gd name="adj" fmla="val 1098"/>
            </a:avLst>
          </a:prstGeom>
          <a:solidFill>
            <a:srgbClr val="3F4652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6948" y="2764036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2951083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3671292"/>
            <a:ext cx="3284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416171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Logistics &amp; transport routing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9866948" y="460390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Manufacturing scheduling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9866948" y="504610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optimisation</a:t>
            </a:r>
            <a:endParaRPr lang="en-US" sz="1750" dirty="0"/>
          </a:p>
        </p:txBody>
      </p:sp>
      <p:sp>
        <p:nvSpPr>
          <p:cNvPr id="20" name="Shape 12"/>
          <p:cNvSpPr/>
          <p:nvPr/>
        </p:nvSpPr>
        <p:spPr>
          <a:xfrm>
            <a:off x="793790" y="5890974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082545"/>
          </a:solidFill>
          <a:ln/>
        </p:spPr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04" y="6235065"/>
            <a:ext cx="283488" cy="226814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530906" y="6174462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Motivation: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Exact solvers become infeasible for medium/large instances, requiring metaheuristic approaches.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5375"/>
            <a:ext cx="6979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Study Aim &amp; 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Research Objective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73235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Experimentally compare the performance of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 (TS)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 (GA)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 TSP instances of increasing size under controlled conditions.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Evaluation Criteria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39732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 quality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4154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 efficiency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8576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Robustness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29982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74202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Statistical significance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33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Experimental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22408"/>
            <a:ext cx="3664744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091928"/>
            <a:ext cx="3664744" cy="1219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40" y="1782247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76414" y="19523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653748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537484" y="317980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 synthetic cities with 2D Cartesian coordinates. Instance sizes: 10, 20, 30, 40, 50 cities.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10171748" y="2122408"/>
            <a:ext cx="3664863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748" y="2091928"/>
            <a:ext cx="3664863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3898" y="1782247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1867971" y="19523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1042904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Controlled Testing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429042" y="3179802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 independent runs per configuration with identical city subsets for both algorithms.</a:t>
            </a:r>
            <a:endParaRPr lang="en-US" sz="1750" dirty="0"/>
          </a:p>
        </p:txBody>
      </p:sp>
      <p:sp>
        <p:nvSpPr>
          <p:cNvPr id="16" name="Shape 9"/>
          <p:cNvSpPr/>
          <p:nvPr/>
        </p:nvSpPr>
        <p:spPr>
          <a:xfrm>
            <a:off x="6280190" y="5455682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25202"/>
            <a:ext cx="7556421" cy="12192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179" y="5115520"/>
            <a:ext cx="680442" cy="68044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22252" y="528566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6537484" y="602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6537484" y="6513076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random seeds, unified Python experimental pipeline, automatic CSV export of results.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653" y="365879"/>
            <a:ext cx="3605451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 Comparison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5653" y="1114187"/>
            <a:ext cx="199596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Tabu Search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65653" y="1496616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Memory-based local search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5653" y="1756053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2-opt neighbourhood exploration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65653" y="2015490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list prevents cycling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65653" y="2274927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Aspiration criterion for global best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65653" y="2534364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exploitation</a:t>
            </a:r>
            <a:endParaRPr lang="en-US" sz="1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3" y="2896910"/>
            <a:ext cx="6687264" cy="668726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85102" y="1114187"/>
            <a:ext cx="199596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Genetic Algorithm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485102" y="1496616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Population-based evolutionary method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85102" y="1756053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 = 120, Generations = 500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85102" y="2015490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Tournament selection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485102" y="2274927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Ordered crossover with swap mutation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7485102" y="2534364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global exploration</a:t>
            </a:r>
            <a:endParaRPr lang="en-US" sz="10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102" y="2896910"/>
            <a:ext cx="6687264" cy="6687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02" y="369094"/>
            <a:ext cx="6767989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 Quality: Tour Length Performance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9702" y="1056799"/>
            <a:ext cx="1369099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 tour length comparison across problem sizes reveals significant performance differences.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2" y="1422440"/>
            <a:ext cx="13690997" cy="726412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399598" y="8686562"/>
            <a:ext cx="134183" cy="134183"/>
          </a:xfrm>
          <a:prstGeom prst="roundRect">
            <a:avLst>
              <a:gd name="adj" fmla="val 13629"/>
            </a:avLst>
          </a:prstGeom>
          <a:solidFill>
            <a:srgbClr val="1770CF"/>
          </a:solidFill>
          <a:ln/>
        </p:spPr>
      </p:sp>
      <p:sp>
        <p:nvSpPr>
          <p:cNvPr id="6" name="Text 3"/>
          <p:cNvSpPr/>
          <p:nvPr/>
        </p:nvSpPr>
        <p:spPr>
          <a:xfrm>
            <a:off x="4594741" y="8686562"/>
            <a:ext cx="336947" cy="134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Cities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6847284" y="8686562"/>
            <a:ext cx="134183" cy="134183"/>
          </a:xfrm>
          <a:prstGeom prst="roundRect">
            <a:avLst>
              <a:gd name="adj" fmla="val 13629"/>
            </a:avLst>
          </a:prstGeom>
          <a:solidFill>
            <a:srgbClr val="4F9BEB"/>
          </a:solidFill>
          <a:ln/>
        </p:spPr>
      </p:sp>
      <p:sp>
        <p:nvSpPr>
          <p:cNvPr id="8" name="Text 5"/>
          <p:cNvSpPr/>
          <p:nvPr/>
        </p:nvSpPr>
        <p:spPr>
          <a:xfrm>
            <a:off x="7042428" y="8686562"/>
            <a:ext cx="740450" cy="134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9698593" y="8686562"/>
            <a:ext cx="134183" cy="134183"/>
          </a:xfrm>
          <a:prstGeom prst="roundRect">
            <a:avLst>
              <a:gd name="adj" fmla="val 13629"/>
            </a:avLst>
          </a:prstGeom>
          <a:solidFill>
            <a:srgbClr val="9CC6F4"/>
          </a:solidFill>
          <a:ln/>
        </p:spPr>
      </p:sp>
      <p:sp>
        <p:nvSpPr>
          <p:cNvPr id="10" name="Text 7"/>
          <p:cNvSpPr/>
          <p:nvPr/>
        </p:nvSpPr>
        <p:spPr>
          <a:xfrm>
            <a:off x="9893737" y="8686562"/>
            <a:ext cx="1073587" cy="134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71036" y="9391293"/>
            <a:ext cx="13489662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Finding:</a:t>
            </a: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Both algorithms perform similarly at 10–20 cities. After 30 cities, the performance gap increases rapidly. At 50 cities, Tabu Search produces tours ~11% shorter than Genetic Algorithm.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69702" y="9240322"/>
            <a:ext cx="15240" cy="516612"/>
          </a:xfrm>
          <a:prstGeom prst="rect">
            <a:avLst/>
          </a:prstGeom>
          <a:solidFill>
            <a:srgbClr val="66A8EE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659" y="710565"/>
            <a:ext cx="7736681" cy="125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Runtime Efficiency: Speed Comparison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3659" y="2369225"/>
            <a:ext cx="2411373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1.51s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703659" y="3283863"/>
            <a:ext cx="24113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Genetic Algorithm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3659" y="3718560"/>
            <a:ext cx="241137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 at 50 cities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66254" y="2369225"/>
            <a:ext cx="2411373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28.39s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3366254" y="3283863"/>
            <a:ext cx="24113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Tabu Search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66254" y="3718560"/>
            <a:ext cx="241137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 at 50 cities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028849" y="2369225"/>
            <a:ext cx="2411373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19×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6028849" y="3283863"/>
            <a:ext cx="24113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Speed Advantage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028849" y="3718560"/>
            <a:ext cx="2411373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 is approximately 19 times faster than TS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659" y="4588073"/>
            <a:ext cx="7736681" cy="1204079"/>
          </a:xfrm>
          <a:prstGeom prst="roundRect">
            <a:avLst>
              <a:gd name="adj" fmla="val 250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7497" y="4811911"/>
            <a:ext cx="251329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 Efficiency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27497" y="5246608"/>
            <a:ext cx="728900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population size and predictable computational cost enable rapid execution.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3659" y="5993130"/>
            <a:ext cx="7736681" cy="1525786"/>
          </a:xfrm>
          <a:prstGeom prst="roundRect">
            <a:avLst>
              <a:gd name="adj" fmla="val 1977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27497" y="6216968"/>
            <a:ext cx="251329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TS Intensity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27497" y="6651665"/>
            <a:ext cx="7289006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Intensive neighbourhood search and memory management operations increase runtime significantly.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178" y="373380"/>
            <a:ext cx="5672495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Robustness &amp; Consistency Analysis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5178" y="1069062"/>
            <a:ext cx="13680043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deviation measurements reveal algorithm stability across multiple runs.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8" y="1438870"/>
            <a:ext cx="13680043" cy="76607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5178" y="9374386"/>
            <a:ext cx="6674406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Search:</a:t>
            </a: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Highly stable and repeatable results with minimal variance.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88436" y="9374386"/>
            <a:ext cx="6674406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Algorithm:</a:t>
            </a: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Higher variance due to stochastic mutation and crossover operations.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027"/>
            <a:ext cx="9477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Statistical Significance &amp;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6434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5405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209776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09776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TS Mean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209776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 Mean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209776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TS Time (s)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09776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 Time (s)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60437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274808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27480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283.84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27480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283.84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27480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9.20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274808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0.46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25469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33984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33984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383.88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33984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389.67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33984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14.07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33984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0.66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390501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581" y="404872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637836" y="404872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435.27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6243280" y="404872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452.80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848725" y="404872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18.75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54170" y="404872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0.88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455533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581" y="469904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3637836" y="469904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513.18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6243280" y="469904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540.52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8848725" y="469904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24.22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54170" y="469904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1.18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520565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8581" y="53493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3637836" y="534935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565.23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6243280" y="534935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627.42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8848725" y="534935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28.39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454170" y="53493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1.51</a:t>
            </a:r>
            <a:endParaRPr lang="en-US" sz="1750" dirty="0"/>
          </a:p>
        </p:txBody>
      </p:sp>
      <p:sp>
        <p:nvSpPr>
          <p:cNvPr id="40" name="Shape 38"/>
          <p:cNvSpPr/>
          <p:nvPr/>
        </p:nvSpPr>
        <p:spPr>
          <a:xfrm>
            <a:off x="793790" y="6118741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082545"/>
          </a:solidFill>
          <a:ln/>
        </p:spPr>
      </p:sp>
      <p:pic>
        <p:nvPicPr>
          <p:cNvPr id="4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462832"/>
            <a:ext cx="283488" cy="226814"/>
          </a:xfrm>
          <a:prstGeom prst="rect">
            <a:avLst/>
          </a:prstGeom>
        </p:spPr>
      </p:pic>
      <p:sp>
        <p:nvSpPr>
          <p:cNvPr id="42" name="Text 39"/>
          <p:cNvSpPr/>
          <p:nvPr/>
        </p:nvSpPr>
        <p:spPr>
          <a:xfrm>
            <a:off x="1530906" y="6402229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Statistical Testing: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Paired two-tailed t-test reveals p &lt; 0.01 at 50 cities. Tabu Search superiority in solution quality is statistically significant.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Microsoft Office PowerPoint</Application>
  <PresentationFormat>Custom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Slab</vt:lpstr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Jahid Shamim</cp:lastModifiedBy>
  <cp:revision>2</cp:revision>
  <dcterms:created xsi:type="dcterms:W3CDTF">2025-12-10T22:33:21Z</dcterms:created>
  <dcterms:modified xsi:type="dcterms:W3CDTF">2025-12-11T06:32:26Z</dcterms:modified>
</cp:coreProperties>
</file>